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435" r:id="rId5"/>
    <p:sldId id="259" r:id="rId6"/>
    <p:sldId id="2442" r:id="rId7"/>
    <p:sldId id="2451" r:id="rId8"/>
    <p:sldId id="2452" r:id="rId9"/>
    <p:sldId id="2445" r:id="rId10"/>
    <p:sldId id="2446" r:id="rId11"/>
    <p:sldId id="258" r:id="rId12"/>
    <p:sldId id="2447" r:id="rId13"/>
    <p:sldId id="2454" r:id="rId14"/>
    <p:sldId id="2439" r:id="rId15"/>
    <p:sldId id="2453" r:id="rId16"/>
    <p:sldId id="243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81F"/>
    <a:srgbClr val="313545"/>
    <a:srgbClr val="313443"/>
    <a:srgbClr val="2F3342"/>
    <a:srgbClr val="2C2153"/>
    <a:srgbClr val="898989"/>
    <a:srgbClr val="A53F52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6" autoAdjust="0"/>
    <p:restoredTop sz="94584" autoAdjust="0"/>
  </p:normalViewPr>
  <p:slideViewPr>
    <p:cSldViewPr snapToGrid="0">
      <p:cViewPr varScale="1">
        <p:scale>
          <a:sx n="140" d="100"/>
          <a:sy n="140" d="100"/>
        </p:scale>
        <p:origin x="112" y="6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12/23/2019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2.svg>
</file>

<file path=ppt/media/image13.png>
</file>

<file path=ppt/media/image14.png>
</file>

<file path=ppt/media/image15.png>
</file>

<file path=ppt/media/image2.jpg>
</file>

<file path=ppt/media/image3.jpe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12/23/2019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uliazozulia.github.io/" TargetMode="External"/><Relationship Id="rId7" Type="http://schemas.openxmlformats.org/officeDocument/2006/relationships/image" Target="../media/image1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uliaZozulia/Predicting_utilitiy_cost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8.svg"/><Relationship Id="rId10" Type="http://schemas.openxmlformats.org/officeDocument/2006/relationships/image" Target="../media/image12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ia.gov/consumption/residential/data/2015/index.php?view=microdata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86"/>
          <a:stretch/>
        </p:blipFill>
        <p:spPr>
          <a:xfrm>
            <a:off x="-9529" y="0"/>
            <a:ext cx="12211060" cy="68381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9531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9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Sitka Heading" panose="02000505000000020004" pitchFamily="2" charset="0"/>
              </a:rPr>
              <a:t>Predicting residential energy consumption based on attributes of the house</a:t>
            </a:r>
            <a:endParaRPr lang="en-US" dirty="0">
              <a:solidFill>
                <a:schemeClr val="bg1"/>
              </a:solidFill>
              <a:latin typeface="Sitka Heading" panose="02000505000000020004" pitchFamily="2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0550" y="6405223"/>
            <a:ext cx="5251450" cy="365125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Sitka Display" panose="02000505000000020004" pitchFamily="2" charset="0"/>
              </a:rPr>
              <a:t>Julia Zozulia</a:t>
            </a:r>
            <a:endParaRPr lang="en-US" dirty="0">
              <a:solidFill>
                <a:schemeClr val="bg1"/>
              </a:solidFill>
              <a:latin typeface="Sitka Display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1" r="2810"/>
          <a:stretch/>
        </p:blipFill>
        <p:spPr>
          <a:xfrm flipH="1">
            <a:off x="0" y="-1"/>
            <a:ext cx="3210718" cy="418076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2675" y="365125"/>
            <a:ext cx="8989325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Sitka Heading" panose="02000505000000020004" pitchFamily="2" charset="0"/>
              </a:rPr>
              <a:t>To estimate savings: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1858" y="1310185"/>
            <a:ext cx="8499142" cy="508606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000" dirty="0" smtClean="0">
                <a:latin typeface="Sitka Display" panose="02000505000000020004" pitchFamily="2" charset="0"/>
              </a:rPr>
              <a:t>Changing insulation from </a:t>
            </a:r>
            <a:r>
              <a:rPr lang="en-US" sz="2800" dirty="0">
                <a:latin typeface="Sitka Display" panose="02000505000000020004" pitchFamily="2" charset="0"/>
              </a:rPr>
              <a:t>adequately</a:t>
            </a:r>
            <a:r>
              <a:rPr lang="en-US" sz="3000" dirty="0" smtClean="0">
                <a:latin typeface="Sitka Display" panose="02000505000000020004" pitchFamily="2" charset="0"/>
              </a:rPr>
              <a:t> to good:</a:t>
            </a:r>
            <a:endParaRPr lang="en-US" sz="3200" dirty="0">
              <a:latin typeface="Sitka Display" panose="02000505000000020004" pitchFamily="2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3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Absolute 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savings:     921.04 BTU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1.01 %</a:t>
            </a:r>
          </a:p>
          <a:p>
            <a:pPr marL="0" indent="0">
              <a:buNone/>
            </a:pPr>
            <a:r>
              <a:rPr lang="en-US" sz="3200" dirty="0" smtClean="0">
                <a:latin typeface="Sitka Display" panose="02000505000000020004" pitchFamily="2" charset="0"/>
              </a:rPr>
              <a:t>Changing summer temperature </a:t>
            </a:r>
            <a:r>
              <a:rPr lang="en-US" sz="3200" dirty="0">
                <a:latin typeface="Sitka Display" panose="02000505000000020004" pitchFamily="2" charset="0"/>
              </a:rPr>
              <a:t>when no one is </a:t>
            </a:r>
            <a:r>
              <a:rPr lang="en-US" sz="3200" dirty="0" smtClean="0">
                <a:latin typeface="Sitka Display" panose="02000505000000020004" pitchFamily="2" charset="0"/>
              </a:rPr>
              <a:t>at home from 65°F to 75°F </a:t>
            </a:r>
            <a:r>
              <a:rPr lang="en-US" sz="3200" dirty="0">
                <a:latin typeface="Sitka Display" panose="02000505000000020004" pitchFamily="2" charset="0"/>
              </a:rPr>
              <a:t>and installing smart </a:t>
            </a:r>
            <a:r>
              <a:rPr lang="en-US" sz="3200" dirty="0" smtClean="0">
                <a:latin typeface="Sitka Display" panose="02000505000000020004" pitchFamily="2" charset="0"/>
              </a:rPr>
              <a:t>thermostat:</a:t>
            </a:r>
            <a:endParaRPr lang="en-US" sz="3200" dirty="0">
              <a:latin typeface="Sitka Display" panose="02000505000000020004" pitchFamily="2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3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Absolute 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savings:     1286.72 BTU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1.41 %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endParaRPr lang="en-US" sz="3600" dirty="0" smtClean="0">
              <a:latin typeface="Sitka Display" panose="02000505000000020004" pitchFamily="2" charset="0"/>
              <a:cs typeface="Courier New" panose="02070309020205020404" pitchFamily="49" charset="0"/>
            </a:endParaRP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3600" dirty="0" smtClean="0">
                <a:latin typeface="Sitka Display" panose="02000505000000020004" pitchFamily="2" charset="0"/>
                <a:cs typeface="Courier New" panose="02070309020205020404" pitchFamily="49" charset="0"/>
              </a:rPr>
              <a:t>Not everyone would benefit from installing smart thermostat equally: our first example home would save only 0.14%.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endParaRPr lang="en-US" sz="3600" dirty="0">
              <a:latin typeface="Sitka Display" panose="02000505000000020004" pitchFamily="2" charset="0"/>
              <a:cs typeface="Courier New" panose="02070309020205020404" pitchFamily="49" charset="0"/>
            </a:endParaRPr>
          </a:p>
          <a:p>
            <a:pPr marL="0" indent="0" algn="just" fontAlgn="base">
              <a:buNone/>
            </a:pPr>
            <a:endParaRPr lang="en-US" dirty="0">
              <a:latin typeface="Sitka Display" panose="02000505000000020004" pitchFamily="2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202675" y="894527"/>
            <a:ext cx="8989325" cy="602177"/>
          </a:xfrm>
        </p:spPr>
        <p:txBody>
          <a:bodyPr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z="1800" i="1" spc="0" dirty="0" smtClean="0">
                <a:latin typeface="Sitka Display" panose="02000505000000020004" pitchFamily="2" charset="0"/>
              </a:rPr>
              <a:t>2. Rural </a:t>
            </a:r>
            <a:r>
              <a:rPr lang="en-US" sz="1800" i="1" spc="0" dirty="0">
                <a:latin typeface="Sitka Display" panose="02000505000000020004" pitchFamily="2" charset="0"/>
              </a:rPr>
              <a:t>1676 sq. ft. single family house located in hot-humid climate</a:t>
            </a:r>
            <a:endParaRPr lang="en-US" sz="1800" i="1" spc="0" dirty="0">
              <a:latin typeface="Sitka Display" panose="02000505000000020004" pitchFamily="2" charset="0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"/>
            <a:ext cx="3202675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6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82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>
          <a:xfrm>
            <a:off x="1801" y="0"/>
            <a:ext cx="5498247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048" y="397707"/>
            <a:ext cx="6493169" cy="1036645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Sitka Heading" panose="02000505000000020004" pitchFamily="2" charset="0"/>
              </a:rPr>
              <a:t>To </a:t>
            </a:r>
            <a:r>
              <a:rPr lang="en-US" sz="3200" dirty="0" smtClean="0">
                <a:latin typeface="Sitka Heading" panose="02000505000000020004" pitchFamily="2" charset="0"/>
              </a:rPr>
              <a:t>contractors:</a:t>
            </a:r>
            <a:endParaRPr lang="en-US" sz="3200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189" y="-12357"/>
            <a:ext cx="5496859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5921187" y="1685365"/>
            <a:ext cx="5697071" cy="46661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 fontAlgn="base">
              <a:lnSpc>
                <a:spcPct val="100000"/>
              </a:lnSpc>
            </a:pPr>
            <a:endParaRPr lang="en-US" sz="1400" spc="0" dirty="0">
              <a:solidFill>
                <a:schemeClr val="tx1"/>
              </a:solidFill>
              <a:latin typeface="Sitka Display" panose="02000505000000020004" pitchFamily="2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4651513" y="1456765"/>
            <a:ext cx="7159487" cy="4805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 fontAlgn="base"/>
            <a:endParaRPr lang="en-US" dirty="0">
              <a:latin typeface="Sitka Display" panose="02000505000000020004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81767" y="1498335"/>
            <a:ext cx="6520001" cy="434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1000"/>
              </a:spcBef>
            </a:pPr>
            <a:r>
              <a:rPr lang="en-US" sz="2400" dirty="0" smtClean="0">
                <a:latin typeface="Sitka Display" panose="02000505000000020004" pitchFamily="2" charset="0"/>
              </a:rPr>
              <a:t>Model can be used by:</a:t>
            </a:r>
            <a:endParaRPr lang="en-US" sz="2400" dirty="0">
              <a:latin typeface="Sitka Display" panose="02000505000000020004" pitchFamily="2" charset="0"/>
            </a:endParaRP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Sitka Display" panose="02000505000000020004" pitchFamily="2" charset="0"/>
              </a:rPr>
              <a:t>HVAC </a:t>
            </a:r>
            <a:r>
              <a:rPr lang="en-US" sz="2000" b="1" dirty="0" smtClean="0">
                <a:latin typeface="Sitka Display" panose="02000505000000020004" pitchFamily="2" charset="0"/>
              </a:rPr>
              <a:t>contractors</a:t>
            </a:r>
            <a:r>
              <a:rPr lang="en-US" sz="2000" dirty="0" smtClean="0">
                <a:latin typeface="Sitka Display" panose="02000505000000020004" pitchFamily="2" charset="0"/>
              </a:rPr>
              <a:t>;</a:t>
            </a:r>
            <a:r>
              <a:rPr lang="en-US" sz="2000" dirty="0">
                <a:latin typeface="Sitka Display" panose="02000505000000020004" pitchFamily="2" charset="0"/>
              </a:rPr>
              <a:t> 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Sitka Display" panose="02000505000000020004" pitchFamily="2" charset="0"/>
              </a:rPr>
              <a:t>Companies selling/installing windows</a:t>
            </a:r>
            <a:r>
              <a:rPr lang="en-US" sz="2000" dirty="0">
                <a:latin typeface="Sitka Display" panose="02000505000000020004" pitchFamily="2" charset="0"/>
              </a:rPr>
              <a:t>;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Sitka Display" panose="02000505000000020004" pitchFamily="2" charset="0"/>
              </a:rPr>
              <a:t>Insulation contractors</a:t>
            </a:r>
            <a:r>
              <a:rPr lang="en-US" sz="2000" dirty="0">
                <a:latin typeface="Sitka Display" panose="02000505000000020004" pitchFamily="2" charset="0"/>
              </a:rPr>
              <a:t>;</a:t>
            </a:r>
          </a:p>
          <a:p>
            <a:pPr marL="742950" lvl="2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Sitka Display" panose="02000505000000020004" pitchFamily="2" charset="0"/>
              </a:rPr>
              <a:t>Energy assessment </a:t>
            </a:r>
            <a:r>
              <a:rPr lang="en-US" sz="2000" b="1" dirty="0" smtClean="0">
                <a:latin typeface="Sitka Display" panose="02000505000000020004" pitchFamily="2" charset="0"/>
              </a:rPr>
              <a:t>companies</a:t>
            </a:r>
            <a:r>
              <a:rPr lang="en-US" sz="2000" dirty="0" smtClean="0">
                <a:latin typeface="Sitka Display" panose="02000505000000020004" pitchFamily="2" charset="0"/>
              </a:rPr>
              <a:t>.</a:t>
            </a:r>
            <a:endParaRPr lang="en-US" sz="2000" dirty="0">
              <a:latin typeface="Sitka Display" panose="02000505000000020004" pitchFamily="2" charset="0"/>
            </a:endParaRPr>
          </a:p>
          <a:p>
            <a:pPr algn="just">
              <a:lnSpc>
                <a:spcPct val="150000"/>
              </a:lnSpc>
              <a:spcBef>
                <a:spcPts val="1000"/>
              </a:spcBef>
            </a:pPr>
            <a:r>
              <a:rPr lang="en-US" sz="2400" dirty="0" smtClean="0">
                <a:latin typeface="Sitka Display" panose="02000505000000020004" pitchFamily="2" charset="0"/>
              </a:rPr>
              <a:t>Allows </a:t>
            </a:r>
            <a:r>
              <a:rPr lang="en-US" sz="2400" i="1" dirty="0" smtClean="0">
                <a:latin typeface="Sitka Display" panose="02000505000000020004" pitchFamily="2" charset="0"/>
              </a:rPr>
              <a:t>making </a:t>
            </a:r>
            <a:r>
              <a:rPr lang="en-US" sz="2400" i="1" dirty="0">
                <a:latin typeface="Sitka Display" panose="02000505000000020004" pitchFamily="2" charset="0"/>
              </a:rPr>
              <a:t>a very quick </a:t>
            </a:r>
            <a:r>
              <a:rPr lang="en-US" sz="2400" i="1" dirty="0" smtClean="0">
                <a:latin typeface="Sitka Display" panose="02000505000000020004" pitchFamily="2" charset="0"/>
              </a:rPr>
              <a:t>and inexpensive estimate</a:t>
            </a:r>
            <a:r>
              <a:rPr lang="en-US" sz="2400" dirty="0">
                <a:latin typeface="Sitka Display" panose="02000505000000020004" pitchFamily="2" charset="0"/>
              </a:rPr>
              <a:t>, allowing </a:t>
            </a:r>
            <a:r>
              <a:rPr lang="en-US" sz="2400" i="1" dirty="0">
                <a:latin typeface="Sitka Display" panose="02000505000000020004" pitchFamily="2" charset="0"/>
              </a:rPr>
              <a:t>to keep potential customers</a:t>
            </a:r>
            <a:r>
              <a:rPr lang="en-US" sz="2400" i="1" dirty="0" smtClean="0">
                <a:latin typeface="Sitka Display" panose="02000505000000020004" pitchFamily="2" charset="0"/>
              </a:rPr>
              <a:t>. </a:t>
            </a:r>
          </a:p>
          <a:p>
            <a:pPr algn="just">
              <a:lnSpc>
                <a:spcPct val="150000"/>
              </a:lnSpc>
              <a:spcBef>
                <a:spcPts val="1000"/>
              </a:spcBef>
            </a:pPr>
            <a:r>
              <a:rPr lang="en-US" sz="2400" dirty="0" smtClean="0">
                <a:latin typeface="Sitka Display" panose="02000505000000020004" pitchFamily="2" charset="0"/>
              </a:rPr>
              <a:t>Traditional </a:t>
            </a:r>
            <a:r>
              <a:rPr lang="en-US" sz="2400" dirty="0">
                <a:latin typeface="Sitka Display" panose="02000505000000020004" pitchFamily="2" charset="0"/>
              </a:rPr>
              <a:t>engineering </a:t>
            </a:r>
            <a:r>
              <a:rPr lang="en-US" sz="2400" dirty="0" smtClean="0">
                <a:latin typeface="Sitka Display" panose="02000505000000020004" pitchFamily="2" charset="0"/>
              </a:rPr>
              <a:t>calculations are </a:t>
            </a:r>
            <a:r>
              <a:rPr lang="en-US" sz="2400" dirty="0" smtClean="0">
                <a:latin typeface="Sitka Display" panose="02000505000000020004" pitchFamily="2" charset="0"/>
              </a:rPr>
              <a:t>time </a:t>
            </a:r>
            <a:r>
              <a:rPr lang="en-US" sz="2400" dirty="0">
                <a:latin typeface="Sitka Display" panose="02000505000000020004" pitchFamily="2" charset="0"/>
              </a:rPr>
              <a:t>consuming and require a qualified engineer</a:t>
            </a:r>
            <a:endParaRPr lang="en-US" sz="2400" i="1" dirty="0">
              <a:latin typeface="Sitka Display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0430" y="397707"/>
            <a:ext cx="8212787" cy="1036645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latin typeface="Sitka Heading" panose="02000505000000020004" pitchFamily="2" charset="0"/>
              </a:rPr>
              <a:t>to real estate brokers:</a:t>
            </a:r>
            <a:endParaRPr lang="en-US" sz="3200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5921187" y="1685365"/>
            <a:ext cx="5697071" cy="46661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 fontAlgn="base">
              <a:lnSpc>
                <a:spcPct val="100000"/>
              </a:lnSpc>
            </a:pPr>
            <a:endParaRPr lang="en-US" sz="1400" spc="0" dirty="0">
              <a:solidFill>
                <a:schemeClr val="tx1"/>
              </a:solidFill>
              <a:latin typeface="Sitka Display" panose="02000505000000020004" pitchFamily="2" charset="0"/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4651513" y="1456765"/>
            <a:ext cx="7159487" cy="4805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 fontAlgn="base"/>
            <a:endParaRPr lang="en-US" dirty="0">
              <a:latin typeface="Sitka Display" panose="02000505000000020004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80430" y="1498335"/>
            <a:ext cx="8121338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Sitka Display" panose="02000505000000020004" pitchFamily="2" charset="0"/>
              </a:rPr>
              <a:t>Real </a:t>
            </a:r>
            <a:r>
              <a:rPr lang="en-US" sz="2400" b="1" dirty="0">
                <a:latin typeface="Sitka Display" panose="02000505000000020004" pitchFamily="2" charset="0"/>
              </a:rPr>
              <a:t>estate brokers</a:t>
            </a:r>
            <a:r>
              <a:rPr lang="en-US" sz="2400" dirty="0">
                <a:latin typeface="Sitka Display" panose="02000505000000020004" pitchFamily="2" charset="0"/>
              </a:rPr>
              <a:t> </a:t>
            </a:r>
            <a:r>
              <a:rPr lang="en-US" sz="2400" dirty="0" smtClean="0">
                <a:latin typeface="Sitka Display" panose="02000505000000020004" pitchFamily="2" charset="0"/>
              </a:rPr>
              <a:t>can help customers </a:t>
            </a:r>
            <a:r>
              <a:rPr lang="en-US" sz="2400" dirty="0">
                <a:latin typeface="Sitka Display" panose="02000505000000020004" pitchFamily="2" charset="0"/>
              </a:rPr>
              <a:t>to make more informed </a:t>
            </a:r>
            <a:r>
              <a:rPr lang="en-US" sz="2400" dirty="0" smtClean="0">
                <a:latin typeface="Sitka Display" panose="02000505000000020004" pitchFamily="2" charset="0"/>
              </a:rPr>
              <a:t>decisions.</a:t>
            </a:r>
            <a:r>
              <a:rPr lang="en-US" sz="2400" dirty="0">
                <a:latin typeface="Sitka Display" panose="02000505000000020004" pitchFamily="2" charset="0"/>
              </a:rPr>
              <a:t>  </a:t>
            </a:r>
          </a:p>
          <a:p>
            <a:r>
              <a:rPr lang="en-US" sz="2400" dirty="0">
                <a:latin typeface="Sitka Display" panose="02000505000000020004" pitchFamily="2" charset="0"/>
              </a:rPr>
              <a:t>Using subset </a:t>
            </a:r>
            <a:r>
              <a:rPr lang="en-US" sz="2400" dirty="0" smtClean="0">
                <a:latin typeface="Sitka Display" panose="02000505000000020004" pitchFamily="2" charset="0"/>
              </a:rPr>
              <a:t>of only 40 </a:t>
            </a:r>
            <a:r>
              <a:rPr lang="en-US" sz="2400" dirty="0">
                <a:latin typeface="Sitka Display" panose="02000505000000020004" pitchFamily="2" charset="0"/>
              </a:rPr>
              <a:t>variables </a:t>
            </a:r>
            <a:r>
              <a:rPr lang="en-US" sz="2400" dirty="0" smtClean="0">
                <a:latin typeface="Sitka Display" panose="02000505000000020004" pitchFamily="2" charset="0"/>
              </a:rPr>
              <a:t>gives </a:t>
            </a:r>
            <a:r>
              <a:rPr lang="en-US" sz="2400" dirty="0" smtClean="0">
                <a:latin typeface="Sitka Display" panose="02000505000000020004" pitchFamily="2" charset="0"/>
              </a:rPr>
              <a:t>test </a:t>
            </a:r>
            <a:r>
              <a:rPr lang="en-US" sz="2400" dirty="0">
                <a:latin typeface="Sitka Display" panose="02000505000000020004" pitchFamily="2" charset="0"/>
              </a:rPr>
              <a:t>score of 0.71.</a:t>
            </a:r>
          </a:p>
          <a:p>
            <a:r>
              <a:rPr lang="en-US" sz="2400" dirty="0">
                <a:latin typeface="Sitka Display" panose="02000505000000020004" pitchFamily="2" charset="0"/>
              </a:rPr>
              <a:t>V</a:t>
            </a:r>
            <a:r>
              <a:rPr lang="en-US" sz="2400" dirty="0" smtClean="0">
                <a:latin typeface="Sitka Display" panose="02000505000000020004" pitchFamily="2" charset="0"/>
              </a:rPr>
              <a:t>ariables </a:t>
            </a:r>
            <a:r>
              <a:rPr lang="en-US" sz="2400" dirty="0">
                <a:latin typeface="Sitka Display" panose="02000505000000020004" pitchFamily="2" charset="0"/>
              </a:rPr>
              <a:t>can be split into 3 subsets:</a:t>
            </a:r>
          </a:p>
          <a:p>
            <a:pPr marL="742950" lvl="1" indent="-285750" fontAlgn="base">
              <a:buFont typeface="Courier New" panose="02070309020205020404" pitchFamily="49" charset="0"/>
              <a:buChar char="o"/>
            </a:pPr>
            <a:r>
              <a:rPr lang="en-US" sz="2000" dirty="0">
                <a:latin typeface="Sitka Display" panose="02000505000000020004" pitchFamily="2" charset="0"/>
              </a:rPr>
              <a:t>locations based, can be assessed using zip code;</a:t>
            </a:r>
          </a:p>
          <a:p>
            <a:pPr marL="742950" lvl="1" indent="-285750" fontAlgn="base">
              <a:buFont typeface="Courier New" panose="02070309020205020404" pitchFamily="49" charset="0"/>
              <a:buChar char="o"/>
            </a:pPr>
            <a:r>
              <a:rPr lang="en-US" sz="2000" dirty="0">
                <a:latin typeface="Sitka Display" panose="02000505000000020004" pitchFamily="2" charset="0"/>
              </a:rPr>
              <a:t>family based,  </a:t>
            </a:r>
            <a:r>
              <a:rPr lang="en-US" sz="2000" dirty="0" smtClean="0">
                <a:latin typeface="Sitka Display" panose="02000505000000020004" pitchFamily="2" charset="0"/>
              </a:rPr>
              <a:t>can be obtained by </a:t>
            </a:r>
            <a:r>
              <a:rPr lang="en-US" sz="2000" dirty="0">
                <a:latin typeface="Sitka Display" panose="02000505000000020004" pitchFamily="2" charset="0"/>
              </a:rPr>
              <a:t>creating simple questionnaire for the </a:t>
            </a:r>
            <a:r>
              <a:rPr lang="en-US" sz="2000" dirty="0" smtClean="0">
                <a:latin typeface="Sitka Display" panose="02000505000000020004" pitchFamily="2" charset="0"/>
              </a:rPr>
              <a:t>clients;</a:t>
            </a:r>
            <a:endParaRPr lang="en-US" sz="2000" dirty="0">
              <a:latin typeface="Sitka Display" panose="02000505000000020004" pitchFamily="2" charset="0"/>
            </a:endParaRPr>
          </a:p>
          <a:p>
            <a:pPr marL="742950" lvl="1" indent="-285750" fontAlgn="base">
              <a:buFont typeface="Courier New" panose="02070309020205020404" pitchFamily="49" charset="0"/>
              <a:buChar char="o"/>
            </a:pPr>
            <a:r>
              <a:rPr lang="en-US" sz="2000" dirty="0">
                <a:latin typeface="Sitka Display" panose="02000505000000020004" pitchFamily="2" charset="0"/>
              </a:rPr>
              <a:t>real estate based, </a:t>
            </a:r>
            <a:r>
              <a:rPr lang="en-US" sz="2000" dirty="0" smtClean="0">
                <a:latin typeface="Sitka Display" panose="02000505000000020004" pitchFamily="2" charset="0"/>
              </a:rPr>
              <a:t>are </a:t>
            </a:r>
            <a:r>
              <a:rPr lang="en-US" sz="2000" dirty="0">
                <a:latin typeface="Sitka Display" panose="02000505000000020004" pitchFamily="2" charset="0"/>
              </a:rPr>
              <a:t>easily accessible in the listings.</a:t>
            </a:r>
            <a:r>
              <a:rPr lang="en-US" sz="2400" dirty="0">
                <a:latin typeface="Sitka Display" panose="02000505000000020004" pitchFamily="2" charset="0"/>
              </a:rPr>
              <a:t> </a:t>
            </a:r>
            <a:endParaRPr lang="en-US" sz="2400" dirty="0" smtClean="0">
              <a:latin typeface="Sitka Display" panose="02000505000000020004" pitchFamily="2" charset="0"/>
            </a:endParaRPr>
          </a:p>
          <a:p>
            <a:pPr marL="742950" lvl="1" indent="-285750" fontAlgn="base">
              <a:buFont typeface="Courier New" panose="02070309020205020404" pitchFamily="49" charset="0"/>
              <a:buChar char="o"/>
            </a:pPr>
            <a:endParaRPr lang="en-US" sz="2400" b="1" dirty="0" smtClean="0">
              <a:latin typeface="Sitka Display" panose="02000505000000020004" pitchFamily="2" charset="0"/>
            </a:endParaRPr>
          </a:p>
          <a:p>
            <a:r>
              <a:rPr lang="en-US" sz="2400" b="1" dirty="0" smtClean="0">
                <a:latin typeface="Sitka Display" panose="02000505000000020004" pitchFamily="2" charset="0"/>
              </a:rPr>
              <a:t>New </a:t>
            </a:r>
            <a:r>
              <a:rPr lang="en-US" sz="2400" b="1" dirty="0">
                <a:latin typeface="Sitka Display" panose="02000505000000020004" pitchFamily="2" charset="0"/>
              </a:rPr>
              <a:t>home </a:t>
            </a:r>
            <a:r>
              <a:rPr lang="en-US" sz="2400" b="1" dirty="0" smtClean="0">
                <a:latin typeface="Sitka Display" panose="02000505000000020004" pitchFamily="2" charset="0"/>
              </a:rPr>
              <a:t>buyers</a:t>
            </a:r>
            <a:r>
              <a:rPr lang="en-US" sz="2400" dirty="0">
                <a:latin typeface="Sitka Display" panose="02000505000000020004" pitchFamily="2" charset="0"/>
              </a:rPr>
              <a:t> </a:t>
            </a:r>
            <a:r>
              <a:rPr lang="en-US" sz="2400" dirty="0" smtClean="0">
                <a:latin typeface="Sitka Display" panose="02000505000000020004" pitchFamily="2" charset="0"/>
              </a:rPr>
              <a:t>would </a:t>
            </a:r>
            <a:r>
              <a:rPr lang="en-US" sz="2400" dirty="0">
                <a:latin typeface="Sitka Display" panose="02000505000000020004" pitchFamily="2" charset="0"/>
              </a:rPr>
              <a:t>be able to predict their utilities bills with high precision. This is one unknown factor less when choosing monthly mortgage payment they can afford. </a:t>
            </a:r>
            <a:endParaRPr lang="en-US" sz="2000" i="1" dirty="0">
              <a:latin typeface="Sitka Display" panose="02000505000000020004" pitchFamily="2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995808"/>
              </p:ext>
            </p:extLst>
          </p:nvPr>
        </p:nvGraphicFramePr>
        <p:xfrm>
          <a:off x="194804" y="1685365"/>
          <a:ext cx="3430758" cy="4225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0758">
                  <a:extLst>
                    <a:ext uri="{9D8B030D-6E8A-4147-A177-3AD203B41FA5}">
                      <a16:colId xmlns:a16="http://schemas.microsoft.com/office/drawing/2014/main" val="3670406367"/>
                    </a:ext>
                  </a:extLst>
                </a:gridCol>
              </a:tblGrid>
              <a:tr h="74996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u="none" strike="noStrike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Real-estate based 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886932"/>
                  </a:ext>
                </a:extLst>
              </a:tr>
              <a:tr h="3402660">
                <a:tc>
                  <a:txBody>
                    <a:bodyPr/>
                    <a:lstStyle/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total 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sq. ft.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total heated 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sq. ft.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total cooled 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sq. ft.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range when housing unit was built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bedrooms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full bathrooms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other rooms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windows 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ceiling fans used 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n. of light bulbs installed 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outside</a:t>
                      </a:r>
                    </a:p>
                    <a:p>
                      <a:pPr marL="115888" indent="-115888" rtl="0" fontAlgn="base">
                        <a:buFont typeface="Wingdings" panose="05000000000000000000" pitchFamily="2" charset="2"/>
                        <a:buChar char="§"/>
                      </a:pP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main </a:t>
                      </a:r>
                      <a:r>
                        <a:rPr lang="en-US" sz="1600" b="0" i="0" u="none" strike="noStrike" kern="1200" spc="0" dirty="0" smtClean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space heating fuel</a:t>
                      </a:r>
                      <a:endParaRPr lang="en-US" sz="1600" b="1" i="0" u="none" strike="noStrike" kern="1200" spc="0" dirty="0" smtClean="0">
                        <a:solidFill>
                          <a:schemeClr val="dk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649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539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41" b="8841"/>
          <a:stretch>
            <a:fillRect/>
          </a:stretch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smtClean="0">
                <a:solidFill>
                  <a:schemeClr val="bg1"/>
                </a:solidFill>
              </a:rPr>
              <a:t>THANK YOU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3321424" y="1802072"/>
            <a:ext cx="5333999" cy="584775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 prstMaterial="plastic"/>
        </p:spPr>
        <p:txBody>
          <a:bodyPr wrap="square">
            <a:spAutoFit/>
          </a:bodyPr>
          <a:lstStyle/>
          <a:p>
            <a:pPr algn="ctr"/>
            <a:r>
              <a:rPr lang="en-US" sz="3200" spc="600" dirty="0" smtClean="0">
                <a:ln cap="flat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itka Display" panose="02000505000000020004" pitchFamily="2" charset="0"/>
                <a:hlinkClick r:id="rId3"/>
              </a:rPr>
              <a:t>juliazozulia.github.io</a:t>
            </a:r>
            <a:endParaRPr lang="en-US" sz="3200" spc="600" dirty="0">
              <a:ln cap="flat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Sitka Display" panose="02000505000000020004" pitchFamily="2" charset="0"/>
            </a:endParaRP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3200" spc="300" noProof="0" dirty="0" smtClean="0">
                <a:latin typeface="Sitka Display" panose="02000505000000020004" pitchFamily="2" charset="0"/>
                <a:cs typeface="Gill Sans" panose="020B0502020104020203" pitchFamily="34" charset="-79"/>
              </a:rPr>
              <a:t>Julia Zozulia</a:t>
            </a:r>
            <a:endParaRPr kumimoji="0" lang="en-US" sz="32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Sitka Display" panose="02000505000000020004" pitchFamily="2" charset="0"/>
              <a:cs typeface="Gill Sans" panose="020B0502020104020203" pitchFamily="34" charset="-79"/>
            </a:endParaRP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0" y="4006497"/>
            <a:ext cx="504616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3200" spc="3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Sitka Display" panose="02000505000000020004" pitchFamily="2" charset="0"/>
                <a:cs typeface="Gill Sans Light" panose="020B0302020104020203" pitchFamily="34" charset="-79"/>
                <a:hlinkClick r:id="rId6"/>
              </a:rPr>
              <a:t>github.com/</a:t>
            </a:r>
            <a:r>
              <a:rPr lang="en-US" sz="3200" spc="300" dirty="0" err="1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Sitka Display" panose="02000505000000020004" pitchFamily="2" charset="0"/>
                <a:cs typeface="Gill Sans Light" panose="020B0302020104020203" pitchFamily="34" charset="-79"/>
                <a:hlinkClick r:id="rId6"/>
              </a:rPr>
              <a:t>JuliaZozulia</a:t>
            </a:r>
            <a:r>
              <a:rPr lang="en-US" sz="3200" spc="3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Sitka Display" panose="02000505000000020004" pitchFamily="2" charset="0"/>
                <a:cs typeface="Gill Sans Light" panose="020B0302020104020203" pitchFamily="34" charset="-79"/>
                <a:hlinkClick r:id="rId6"/>
              </a:rPr>
              <a:t>/</a:t>
            </a:r>
            <a:r>
              <a:rPr lang="en-US" sz="3200" spc="300" dirty="0" err="1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Sitka Display" panose="02000505000000020004" pitchFamily="2" charset="0"/>
                <a:cs typeface="Gill Sans Light" panose="020B0302020104020203" pitchFamily="34" charset="-79"/>
                <a:hlinkClick r:id="rId6"/>
              </a:rPr>
              <a:t>Predicting_utilitiy_cost</a:t>
            </a:r>
            <a:r>
              <a:rPr lang="en-US" sz="3200" spc="300" dirty="0" smtClean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latin typeface="+mj-lt"/>
                <a:cs typeface="Gill Sans Light" panose="020B0302020104020203" pitchFamily="34" charset="-79"/>
                <a:hlinkClick r:id="rId6"/>
              </a:rPr>
              <a:t> </a:t>
            </a:r>
            <a:endParaRPr kumimoji="0" lang="en-US" sz="3200" strike="noStrike" kern="1200" cap="none" spc="300" normalizeH="0" baseline="0" noProof="0" dirty="0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2" name="Graphic 11" descr="Envelope" title="Icon Presenter Email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4308371" y="4964360"/>
            <a:ext cx="558449" cy="558449"/>
          </a:xfrm>
          <a:prstGeom prst="rect">
            <a:avLst/>
          </a:prstGeom>
        </p:spPr>
      </p:pic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0" y="5032398"/>
            <a:ext cx="4873293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u="none" strike="noStrike" kern="1200" cap="none" spc="300" normalizeH="0" baseline="0" noProof="0" dirty="0" smtClean="0">
                <a:ln>
                  <a:noFill/>
                </a:ln>
                <a:effectLst/>
                <a:uLnTx/>
                <a:uFillTx/>
                <a:latin typeface="Sitka Display" panose="02000505000000020004" pitchFamily="2" charset="0"/>
                <a:cs typeface="Gill Sans Light" panose="020B0302020104020203" pitchFamily="34" charset="-79"/>
              </a:rPr>
              <a:t>y.s.zozulia@gmail.com</a:t>
            </a:r>
            <a:endParaRPr kumimoji="0" lang="en-US" sz="32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Sitka Display" panose="02000505000000020004" pitchFamily="2" charset="0"/>
              <a:cs typeface="Gill Sans Light" panose="020B0302020104020203" pitchFamily="34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371" y="4098218"/>
            <a:ext cx="512640" cy="51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r="18447" b="7864"/>
          <a:stretch/>
        </p:blipFill>
        <p:spPr>
          <a:xfrm>
            <a:off x="1" y="0"/>
            <a:ext cx="4267200" cy="6846932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0" y="365125"/>
            <a:ext cx="7924800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Sitka Heading" panose="02000505000000020004" pitchFamily="2" charset="0"/>
              </a:rPr>
              <a:t>Potential </a:t>
            </a:r>
            <a:r>
              <a:rPr lang="en-US" dirty="0" smtClean="0">
                <a:latin typeface="Sitka Heading" panose="02000505000000020004" pitchFamily="2" charset="0"/>
              </a:rPr>
              <a:t>clients: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6507" y="1048215"/>
            <a:ext cx="7284493" cy="5213689"/>
          </a:xfrm>
        </p:spPr>
        <p:txBody>
          <a:bodyPr>
            <a:normAutofit/>
          </a:bodyPr>
          <a:lstStyle/>
          <a:p>
            <a:pPr algn="just" fontAlgn="base"/>
            <a:r>
              <a:rPr lang="en-US" sz="2400" dirty="0">
                <a:latin typeface="Sitka Display" panose="02000505000000020004" pitchFamily="2" charset="0"/>
              </a:rPr>
              <a:t>homeowners thinking about home </a:t>
            </a:r>
            <a:r>
              <a:rPr lang="en-US" sz="2400" dirty="0" smtClean="0">
                <a:latin typeface="Sitka Display" panose="02000505000000020004" pitchFamily="2" charset="0"/>
              </a:rPr>
              <a:t>improvements;</a:t>
            </a:r>
            <a:endParaRPr lang="en-US" sz="2400" dirty="0">
              <a:latin typeface="Sitka Display" panose="02000505000000020004" pitchFamily="2" charset="0"/>
            </a:endParaRPr>
          </a:p>
          <a:p>
            <a:pPr algn="just" fontAlgn="base"/>
            <a:r>
              <a:rPr lang="en-US" sz="2400" dirty="0">
                <a:latin typeface="Sitka Display" panose="02000505000000020004" pitchFamily="2" charset="0"/>
              </a:rPr>
              <a:t>contractors </a:t>
            </a:r>
            <a:r>
              <a:rPr lang="en-US" sz="2400" dirty="0" smtClean="0">
                <a:latin typeface="Sitka Display" panose="02000505000000020004" pitchFamily="2" charset="0"/>
              </a:rPr>
              <a:t>persuading </a:t>
            </a:r>
            <a:r>
              <a:rPr lang="en-US" sz="2400" dirty="0">
                <a:latin typeface="Sitka Display" panose="02000505000000020004" pitchFamily="2" charset="0"/>
              </a:rPr>
              <a:t>customers to renovation project;</a:t>
            </a:r>
          </a:p>
          <a:p>
            <a:pPr algn="just" fontAlgn="base"/>
            <a:r>
              <a:rPr lang="en-US" sz="2400" dirty="0">
                <a:latin typeface="Sitka Display" panose="02000505000000020004" pitchFamily="2" charset="0"/>
              </a:rPr>
              <a:t>real estate </a:t>
            </a:r>
            <a:r>
              <a:rPr lang="en-US" sz="2400" dirty="0" smtClean="0">
                <a:latin typeface="Sitka Display" panose="02000505000000020004" pitchFamily="2" charset="0"/>
              </a:rPr>
              <a:t>brokers.</a:t>
            </a:r>
            <a:endParaRPr lang="en-US" sz="2400" dirty="0" smtClean="0">
              <a:latin typeface="Sitka Display" panose="02000505000000020004" pitchFamily="2" charset="0"/>
            </a:endParaRPr>
          </a:p>
          <a:p>
            <a:pPr algn="just" fontAlgn="base"/>
            <a:endParaRPr lang="en-US" sz="2400" dirty="0">
              <a:latin typeface="Sitka Display" panose="02000505000000020004" pitchFamily="2" charset="0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Sitka Display" panose="02000505000000020004" pitchFamily="2" charset="0"/>
              </a:rPr>
              <a:t>The model helps home </a:t>
            </a:r>
            <a:r>
              <a:rPr lang="en-US" sz="2400" dirty="0">
                <a:latin typeface="Sitka Display" panose="02000505000000020004" pitchFamily="2" charset="0"/>
              </a:rPr>
              <a:t>improvement vendors/contractors to give the customer a very quick estimate of potential </a:t>
            </a:r>
            <a:r>
              <a:rPr lang="en-US" sz="2400" dirty="0" smtClean="0">
                <a:latin typeface="Sitka Display" panose="02000505000000020004" pitchFamily="2" charset="0"/>
              </a:rPr>
              <a:t>savings. </a:t>
            </a:r>
            <a:endParaRPr lang="en-US" sz="2400" dirty="0">
              <a:latin typeface="Sitka Display" panose="02000505000000020004" pitchFamily="2" charset="0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42672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https://www.eia.gov/homepage/images/features/EE_featureim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2" y="4591810"/>
            <a:ext cx="4303643" cy="229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s://www.eia.gov/homepage/images/features/EE_featureim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21" y="1300884"/>
            <a:ext cx="4303643" cy="2298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1221" y="365125"/>
            <a:ext cx="7890779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Sitka Heading" panose="02000505000000020004" pitchFamily="2" charset="0"/>
              </a:rPr>
              <a:t>Data </a:t>
            </a:r>
            <a:r>
              <a:rPr lang="en-US" dirty="0" smtClean="0">
                <a:latin typeface="Sitka Display" panose="02000505000000020004" pitchFamily="2" charset="0"/>
              </a:rPr>
              <a:t>wrangling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8311" y="939113"/>
            <a:ext cx="7302690" cy="5616361"/>
          </a:xfrm>
        </p:spPr>
        <p:txBody>
          <a:bodyPr>
            <a:noAutofit/>
          </a:bodyPr>
          <a:lstStyle/>
          <a:p>
            <a:pPr marL="0" indent="0" algn="just" fontAlgn="base">
              <a:buNone/>
            </a:pPr>
            <a:r>
              <a:rPr lang="en-US" sz="2200" dirty="0">
                <a:latin typeface="Sitka Display" panose="02000505000000020004" pitchFamily="2" charset="0"/>
              </a:rPr>
              <a:t>The data is provided by U.S. Energy Information Administration </a:t>
            </a:r>
            <a:r>
              <a:rPr lang="en-US" sz="2200" dirty="0" smtClean="0">
                <a:latin typeface="Sitka Display" panose="02000505000000020004" pitchFamily="2" charset="0"/>
                <a:hlinkClick r:id="rId3"/>
              </a:rPr>
              <a:t>(residential </a:t>
            </a:r>
            <a:r>
              <a:rPr lang="en-US" sz="2200" dirty="0">
                <a:latin typeface="Sitka Display" panose="02000505000000020004" pitchFamily="2" charset="0"/>
                <a:hlinkClick r:id="rId3"/>
              </a:rPr>
              <a:t>energy consumption survey </a:t>
            </a:r>
            <a:r>
              <a:rPr lang="en-US" sz="2200" dirty="0" smtClean="0">
                <a:latin typeface="Sitka Display" panose="02000505000000020004" pitchFamily="2" charset="0"/>
                <a:hlinkClick r:id="rId3"/>
              </a:rPr>
              <a:t>for </a:t>
            </a:r>
            <a:r>
              <a:rPr lang="en-US" sz="2200" dirty="0">
                <a:latin typeface="Sitka Display" panose="02000505000000020004" pitchFamily="2" charset="0"/>
                <a:hlinkClick r:id="rId3"/>
              </a:rPr>
              <a:t>the 2015 </a:t>
            </a:r>
            <a:r>
              <a:rPr lang="en-US" sz="2200" dirty="0" smtClean="0">
                <a:latin typeface="Sitka Display" panose="02000505000000020004" pitchFamily="2" charset="0"/>
                <a:hlinkClick r:id="rId3"/>
              </a:rPr>
              <a:t>year).</a:t>
            </a:r>
            <a:endParaRPr lang="en-US" sz="2200" dirty="0" smtClean="0">
              <a:latin typeface="Sitka Display" panose="02000505000000020004" pitchFamily="2" charset="0"/>
            </a:endParaRPr>
          </a:p>
          <a:p>
            <a:pPr marL="0" indent="0" algn="just" fontAlgn="base">
              <a:buNone/>
            </a:pPr>
            <a:r>
              <a:rPr lang="en-US" sz="2200" dirty="0" smtClean="0">
                <a:latin typeface="Sitka Display" panose="02000505000000020004" pitchFamily="2" charset="0"/>
              </a:rPr>
              <a:t>Data has:</a:t>
            </a:r>
          </a:p>
          <a:p>
            <a:pPr lvl="1" algn="just" fontAlgn="base"/>
            <a:r>
              <a:rPr lang="en-US" sz="2000" dirty="0" smtClean="0">
                <a:latin typeface="Sitka Display" panose="02000505000000020004" pitchFamily="2" charset="0"/>
              </a:rPr>
              <a:t>5686 households (rows);</a:t>
            </a:r>
          </a:p>
          <a:p>
            <a:pPr lvl="1" algn="just" fontAlgn="base"/>
            <a:r>
              <a:rPr lang="en-US" sz="2000" dirty="0" smtClean="0">
                <a:latin typeface="Sitka Display" panose="02000505000000020004" pitchFamily="2" charset="0"/>
              </a:rPr>
              <a:t>759 attributes (columns).</a:t>
            </a:r>
          </a:p>
          <a:p>
            <a:pPr marL="0" indent="0" algn="just" fontAlgn="base">
              <a:buNone/>
            </a:pPr>
            <a:r>
              <a:rPr lang="en-US" sz="2200" dirty="0" smtClean="0">
                <a:latin typeface="Sitka Display" panose="02000505000000020004" pitchFamily="2" charset="0"/>
              </a:rPr>
              <a:t>Missing values:</a:t>
            </a:r>
          </a:p>
          <a:p>
            <a:pPr lvl="1"/>
            <a:r>
              <a:rPr lang="en-US" sz="2000" dirty="0" smtClean="0">
                <a:latin typeface="Sitka Display" panose="02000505000000020004" pitchFamily="2" charset="0"/>
              </a:rPr>
              <a:t>Numerical:</a:t>
            </a:r>
            <a:r>
              <a:rPr lang="en-US" sz="2000" dirty="0">
                <a:latin typeface="Sitka Display" panose="02000505000000020004" pitchFamily="2" charset="0"/>
              </a:rPr>
              <a:t>  </a:t>
            </a:r>
            <a:r>
              <a:rPr lang="en-US" sz="2000" dirty="0" smtClean="0">
                <a:latin typeface="Sitka Display" panose="02000505000000020004" pitchFamily="2" charset="0"/>
              </a:rPr>
              <a:t>most replaced with 0, some with </a:t>
            </a:r>
            <a:r>
              <a:rPr lang="en-US" sz="2000" dirty="0" err="1" smtClean="0">
                <a:latin typeface="Sitka Display" panose="02000505000000020004" pitchFamily="2" charset="0"/>
              </a:rPr>
              <a:t>maxm</a:t>
            </a:r>
            <a:r>
              <a:rPr lang="en-US" sz="2000" dirty="0" smtClean="0">
                <a:latin typeface="Sitka Display" panose="02000505000000020004" pitchFamily="2" charset="0"/>
              </a:rPr>
              <a:t> </a:t>
            </a:r>
            <a:r>
              <a:rPr lang="en-US" sz="2000" dirty="0">
                <a:latin typeface="Sitka Display" panose="02000505000000020004" pitchFamily="2" charset="0"/>
              </a:rPr>
              <a:t>or </a:t>
            </a:r>
            <a:r>
              <a:rPr lang="en-US" sz="2000" dirty="0" smtClean="0">
                <a:latin typeface="Sitka Display" panose="02000505000000020004" pitchFamily="2" charset="0"/>
              </a:rPr>
              <a:t>minimum </a:t>
            </a:r>
            <a:r>
              <a:rPr lang="en-US" sz="2000" dirty="0">
                <a:latin typeface="Sitka Display" panose="02000505000000020004" pitchFamily="2" charset="0"/>
              </a:rPr>
              <a:t>of the </a:t>
            </a:r>
            <a:r>
              <a:rPr lang="en-US" sz="2000" dirty="0" smtClean="0">
                <a:latin typeface="Sitka Display" panose="02000505000000020004" pitchFamily="2" charset="0"/>
              </a:rPr>
              <a:t>column.</a:t>
            </a:r>
          </a:p>
          <a:p>
            <a:pPr lvl="1"/>
            <a:r>
              <a:rPr lang="en-US" sz="2000" dirty="0" smtClean="0">
                <a:latin typeface="Sitka Display" panose="02000505000000020004" pitchFamily="2" charset="0"/>
              </a:rPr>
              <a:t>Categorical: variables </a:t>
            </a:r>
            <a:r>
              <a:rPr lang="en-US" sz="2000" dirty="0">
                <a:latin typeface="Sitka Display" panose="02000505000000020004" pitchFamily="2" charset="0"/>
              </a:rPr>
              <a:t>with “Yes”/”No” </a:t>
            </a:r>
            <a:r>
              <a:rPr lang="en-US" sz="2000" dirty="0" smtClean="0">
                <a:latin typeface="Sitka Display" panose="02000505000000020004" pitchFamily="2" charset="0"/>
              </a:rPr>
              <a:t>filled </a:t>
            </a:r>
            <a:r>
              <a:rPr lang="en-US" sz="2000" dirty="0">
                <a:latin typeface="Sitka Display" panose="02000505000000020004" pitchFamily="2" charset="0"/>
              </a:rPr>
              <a:t>with “No”, some with default, and some with most common values</a:t>
            </a:r>
            <a:r>
              <a:rPr lang="en-US" sz="2000" dirty="0" smtClean="0">
                <a:latin typeface="Sitka Display" panose="02000505000000020004" pitchFamily="2" charset="0"/>
              </a:rPr>
              <a:t>.</a:t>
            </a:r>
            <a:endParaRPr lang="en-US" sz="2000" dirty="0">
              <a:latin typeface="Sitka Display" panose="02000505000000020004" pitchFamily="2" charset="0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2732"/>
            <a:ext cx="4303642" cy="1323616"/>
          </a:xfrm>
          <a:prstGeom prst="rect">
            <a:avLst/>
          </a:prstGeom>
        </p:spPr>
      </p:pic>
      <p:pic>
        <p:nvPicPr>
          <p:cNvPr id="16" name="Picture 2" descr="https://www.eia.gov/homepage/images/features/EE_featureim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87752"/>
            <a:ext cx="4303643" cy="229802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4303644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6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8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382435" y="0"/>
            <a:ext cx="4809565" cy="6858000"/>
          </a:xfrm>
          <a:prstGeom prst="rect">
            <a:avLst/>
          </a:prstGeom>
          <a:gradFill flip="none" rotWithShape="1">
            <a:gsLst>
              <a:gs pos="100000">
                <a:srgbClr val="313545"/>
              </a:gs>
              <a:gs pos="79000">
                <a:srgbClr val="313443"/>
              </a:gs>
              <a:gs pos="99000">
                <a:schemeClr val="accent3">
                  <a:lumMod val="70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Sitka Heading" panose="02000505000000020004" pitchFamily="2" charset="0"/>
              </a:rPr>
              <a:t>smart </a:t>
            </a:r>
            <a:r>
              <a:rPr lang="en-US" sz="2400" dirty="0" smtClean="0">
                <a:latin typeface="Sitka Heading" panose="02000505000000020004" pitchFamily="2" charset="0"/>
              </a:rPr>
              <a:t>thermostats:</a:t>
            </a:r>
            <a:endParaRPr lang="en-US" sz="2400" dirty="0">
              <a:latin typeface="Sitka Heading" panose="02000505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3648" y="1137314"/>
            <a:ext cx="4226256" cy="5306418"/>
          </a:xfrm>
        </p:spPr>
        <p:txBody>
          <a:bodyPr wrap="square">
            <a:noAutofit/>
          </a:bodyPr>
          <a:lstStyle/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smoother </a:t>
            </a:r>
            <a:r>
              <a:rPr lang="en-US" sz="2400" dirty="0" smtClean="0">
                <a:latin typeface="Sitka Display" panose="02000505000000020004" pitchFamily="2" charset="0"/>
              </a:rPr>
              <a:t>distribution </a:t>
            </a:r>
            <a:r>
              <a:rPr lang="en-US" sz="2400" dirty="0">
                <a:latin typeface="Sitka Display" panose="02000505000000020004" pitchFamily="2" charset="0"/>
              </a:rPr>
              <a:t>of </a:t>
            </a:r>
            <a:r>
              <a:rPr lang="en-US" sz="2400" dirty="0" smtClean="0">
                <a:latin typeface="Sitka Display" panose="02000505000000020004" pitchFamily="2" charset="0"/>
              </a:rPr>
              <a:t>temperatures;</a:t>
            </a: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easier </a:t>
            </a:r>
            <a:r>
              <a:rPr lang="en-US" sz="2400" dirty="0">
                <a:latin typeface="Sitka Display" panose="02000505000000020004" pitchFamily="2" charset="0"/>
              </a:rPr>
              <a:t>to </a:t>
            </a:r>
            <a:r>
              <a:rPr lang="en-US" sz="2400" dirty="0" smtClean="0">
                <a:latin typeface="Sitka Display" panose="02000505000000020004" pitchFamily="2" charset="0"/>
              </a:rPr>
              <a:t>predict;</a:t>
            </a:r>
            <a:endParaRPr lang="en-US" sz="2400" dirty="0">
              <a:latin typeface="Sitka Display" panose="02000505000000020004" pitchFamily="2" charset="0"/>
            </a:endParaRP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temperature </a:t>
            </a:r>
            <a:r>
              <a:rPr lang="en-US" sz="2400" dirty="0">
                <a:latin typeface="Sitka Display" panose="02000505000000020004" pitchFamily="2" charset="0"/>
              </a:rPr>
              <a:t>when someone at home </a:t>
            </a:r>
            <a:r>
              <a:rPr lang="en-US" sz="2400" dirty="0" smtClean="0">
                <a:latin typeface="Sitka Display" panose="02000505000000020004" pitchFamily="2" charset="0"/>
              </a:rPr>
              <a:t>is </a:t>
            </a:r>
            <a:r>
              <a:rPr lang="en-US" sz="2400" dirty="0">
                <a:latin typeface="Sitka Display" panose="02000505000000020004" pitchFamily="2" charset="0"/>
              </a:rPr>
              <a:t>the </a:t>
            </a:r>
            <a:r>
              <a:rPr lang="en-US" sz="2400" dirty="0" smtClean="0">
                <a:latin typeface="Sitka Display" panose="02000505000000020004" pitchFamily="2" charset="0"/>
              </a:rPr>
              <a:t>same;</a:t>
            </a: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temperature </a:t>
            </a:r>
            <a:r>
              <a:rPr lang="en-US" sz="2400" dirty="0">
                <a:latin typeface="Sitka Display" panose="02000505000000020004" pitchFamily="2" charset="0"/>
              </a:rPr>
              <a:t>when no one at home is noticeably </a:t>
            </a:r>
            <a:r>
              <a:rPr lang="en-US" sz="2400" dirty="0" smtClean="0">
                <a:latin typeface="Sitka Display" panose="02000505000000020004" pitchFamily="2" charset="0"/>
              </a:rPr>
              <a:t>lower;</a:t>
            </a:r>
            <a:endParaRPr lang="en-US" sz="2400" dirty="0">
              <a:latin typeface="Sitka Display" panose="02000505000000020004" pitchFamily="2" charset="0"/>
            </a:endParaRP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helps to save.</a:t>
            </a:r>
            <a:r>
              <a:rPr lang="en-US" sz="2400" dirty="0">
                <a:latin typeface="Sitka Display" panose="02000505000000020004" pitchFamily="2" charset="0"/>
              </a:rPr>
              <a:t> 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 txBox="1">
            <a:spLocks/>
          </p:cNvSpPr>
          <p:nvPr/>
        </p:nvSpPr>
        <p:spPr>
          <a:xfrm>
            <a:off x="2102225" y="845614"/>
            <a:ext cx="3612775" cy="565743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itka Display" panose="02000505000000020004" pitchFamily="2" charset="0"/>
              </a:rPr>
              <a:t>Winter temperature vs. smart thermostats</a:t>
            </a:r>
            <a:endParaRPr lang="en-US" spc="300" dirty="0">
              <a:solidFill>
                <a:schemeClr val="tx1">
                  <a:lumMod val="85000"/>
                  <a:lumOff val="15000"/>
                </a:schemeClr>
              </a:solidFill>
              <a:latin typeface="Sitka Display" panose="02000505000000020004" pitchFamily="2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0" y="1719144"/>
            <a:ext cx="7382435" cy="444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382435" y="0"/>
            <a:ext cx="4809565" cy="6858000"/>
          </a:xfrm>
          <a:prstGeom prst="rect">
            <a:avLst/>
          </a:prstGeom>
          <a:gradFill flip="none" rotWithShape="1">
            <a:gsLst>
              <a:gs pos="100000">
                <a:srgbClr val="313545"/>
              </a:gs>
              <a:gs pos="79000">
                <a:srgbClr val="313443"/>
              </a:gs>
              <a:gs pos="99000">
                <a:schemeClr val="accent3">
                  <a:lumMod val="70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2436" y="365125"/>
            <a:ext cx="4809564" cy="573989"/>
          </a:xfrm>
        </p:spPr>
        <p:txBody>
          <a:bodyPr/>
          <a:lstStyle/>
          <a:p>
            <a:pPr algn="ctr"/>
            <a:r>
              <a:rPr lang="en-US" sz="2000" dirty="0" smtClean="0">
                <a:latin typeface="Sitka Heading" panose="02000505000000020004" pitchFamily="2" charset="0"/>
              </a:rPr>
              <a:t>Owner occupied or rented</a:t>
            </a:r>
            <a:endParaRPr lang="en-US" sz="2000" dirty="0">
              <a:latin typeface="Sitka Heading" panose="02000505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9014" y="1052128"/>
            <a:ext cx="4464203" cy="5209776"/>
          </a:xfrm>
        </p:spPr>
        <p:txBody>
          <a:bodyPr wrap="square">
            <a:noAutofit/>
          </a:bodyPr>
          <a:lstStyle/>
          <a:p>
            <a:pPr algn="just"/>
            <a:r>
              <a:rPr lang="en-US" sz="2400" dirty="0">
                <a:latin typeface="Sitka Display" panose="02000505000000020004" pitchFamily="2" charset="0"/>
              </a:rPr>
              <a:t>People who rent spend more per </a:t>
            </a:r>
            <a:r>
              <a:rPr lang="en-US" sz="2400" dirty="0" smtClean="0">
                <a:latin typeface="Sitka Display" panose="02000505000000020004" pitchFamily="2" charset="0"/>
              </a:rPr>
              <a:t>sq. ft. </a:t>
            </a:r>
            <a:r>
              <a:rPr lang="en-US" sz="2400" dirty="0">
                <a:latin typeface="Sitka Display" panose="02000505000000020004" pitchFamily="2" charset="0"/>
              </a:rPr>
              <a:t>than whose who </a:t>
            </a:r>
            <a:r>
              <a:rPr lang="en-US" sz="2400" dirty="0" smtClean="0">
                <a:latin typeface="Sitka Display" panose="02000505000000020004" pitchFamily="2" charset="0"/>
              </a:rPr>
              <a:t>owns. </a:t>
            </a:r>
            <a:endParaRPr lang="en-US" sz="2400" dirty="0" smtClean="0">
              <a:latin typeface="Sitka Display" panose="02000505000000020004" pitchFamily="2" charset="0"/>
            </a:endParaRP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People </a:t>
            </a:r>
            <a:r>
              <a:rPr lang="en-US" sz="2400" dirty="0">
                <a:latin typeface="Sitka Display" panose="02000505000000020004" pitchFamily="2" charset="0"/>
              </a:rPr>
              <a:t>who occupied without payment of rent spend </a:t>
            </a:r>
            <a:r>
              <a:rPr lang="en-US" sz="2400" dirty="0" smtClean="0">
                <a:latin typeface="Sitka Display" panose="02000505000000020004" pitchFamily="2" charset="0"/>
              </a:rPr>
              <a:t>much </a:t>
            </a:r>
            <a:r>
              <a:rPr lang="en-US" sz="2400" dirty="0">
                <a:latin typeface="Sitka Display" panose="02000505000000020004" pitchFamily="2" charset="0"/>
              </a:rPr>
              <a:t>more</a:t>
            </a:r>
            <a:r>
              <a:rPr lang="en-US" sz="2400" dirty="0" smtClean="0">
                <a:latin typeface="Sitka Display" panose="02000505000000020004" pitchFamily="2" charset="0"/>
              </a:rPr>
              <a:t>.</a:t>
            </a:r>
          </a:p>
          <a:p>
            <a:pPr algn="just"/>
            <a:r>
              <a:rPr lang="en-US" sz="2400" dirty="0" smtClean="0">
                <a:latin typeface="Sitka Display" panose="02000505000000020004" pitchFamily="2" charset="0"/>
              </a:rPr>
              <a:t>Educational programs for people who don’t pay rent needed.</a:t>
            </a:r>
            <a:endParaRPr lang="en-US" sz="2400" dirty="0">
              <a:latin typeface="Sitka Display" panose="02000505000000020004" pitchFamily="2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 txBox="1">
            <a:spLocks/>
          </p:cNvSpPr>
          <p:nvPr/>
        </p:nvSpPr>
        <p:spPr>
          <a:xfrm>
            <a:off x="2110389" y="486385"/>
            <a:ext cx="3612775" cy="565743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550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Sitka Display" panose="02000505000000020004" pitchFamily="2" charset="0"/>
              </a:rPr>
              <a:t>Energy usage per sq. ft. for housing unit types per own or rent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277585" y="1205249"/>
            <a:ext cx="6657976" cy="559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9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382435" y="0"/>
            <a:ext cx="4809565" cy="6858000"/>
          </a:xfrm>
          <a:prstGeom prst="rect">
            <a:avLst/>
          </a:prstGeom>
          <a:gradFill flip="none" rotWithShape="1">
            <a:gsLst>
              <a:gs pos="100000">
                <a:srgbClr val="313545"/>
              </a:gs>
              <a:gs pos="79000">
                <a:srgbClr val="313443"/>
              </a:gs>
              <a:gs pos="99000">
                <a:schemeClr val="accent3">
                  <a:lumMod val="70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Sitka Heading" panose="02000505000000020004" pitchFamily="2" charset="0"/>
              </a:rPr>
              <a:t>Modeling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5212" y="1625512"/>
            <a:ext cx="4578005" cy="4636392"/>
          </a:xfrm>
        </p:spPr>
        <p:txBody>
          <a:bodyPr wrap="square">
            <a:noAutofit/>
          </a:bodyPr>
          <a:lstStyle/>
          <a:p>
            <a:pPr algn="just"/>
            <a:r>
              <a:rPr lang="en-US" sz="2100" dirty="0" smtClean="0">
                <a:latin typeface="Sitka Display" panose="02000505000000020004" pitchFamily="2" charset="0"/>
              </a:rPr>
              <a:t>Explored: </a:t>
            </a:r>
            <a:r>
              <a:rPr lang="en-US" sz="2100" dirty="0" err="1">
                <a:latin typeface="Sitka Display" panose="02000505000000020004" pitchFamily="2" charset="0"/>
              </a:rPr>
              <a:t>ElasticNet</a:t>
            </a:r>
            <a:r>
              <a:rPr lang="en-US" sz="2100" dirty="0">
                <a:latin typeface="Sitka Display" panose="02000505000000020004" pitchFamily="2" charset="0"/>
              </a:rPr>
              <a:t>, SVM, </a:t>
            </a:r>
            <a:r>
              <a:rPr lang="en-US" sz="2100" dirty="0" smtClean="0">
                <a:latin typeface="Sitka Display" panose="02000505000000020004" pitchFamily="2" charset="0"/>
              </a:rPr>
              <a:t>NN, </a:t>
            </a:r>
            <a:r>
              <a:rPr lang="en-US" sz="2100" dirty="0" err="1" smtClean="0">
                <a:latin typeface="Sitka Display" panose="02000505000000020004" pitchFamily="2" charset="0"/>
              </a:rPr>
              <a:t>LightGBM</a:t>
            </a:r>
            <a:r>
              <a:rPr lang="en-US" sz="2100" dirty="0" smtClean="0">
                <a:latin typeface="Sitka Display" panose="02000505000000020004" pitchFamily="2" charset="0"/>
              </a:rPr>
              <a:t> </a:t>
            </a:r>
            <a:r>
              <a:rPr lang="en-US" sz="2100" dirty="0" smtClean="0">
                <a:latin typeface="Sitka Display" panose="02000505000000020004" pitchFamily="2" charset="0"/>
              </a:rPr>
              <a:t>with </a:t>
            </a:r>
            <a:r>
              <a:rPr lang="en-US" sz="2100" dirty="0">
                <a:latin typeface="Sitka Display" panose="02000505000000020004" pitchFamily="2" charset="0"/>
              </a:rPr>
              <a:t>different sets of </a:t>
            </a:r>
            <a:r>
              <a:rPr lang="en-US" sz="2100" dirty="0" smtClean="0">
                <a:latin typeface="Sitka Display" panose="02000505000000020004" pitchFamily="2" charset="0"/>
              </a:rPr>
              <a:t>features.</a:t>
            </a:r>
            <a:endParaRPr lang="en-US" sz="2100" dirty="0">
              <a:latin typeface="Sitka Display" panose="02000505000000020004" pitchFamily="2" charset="0"/>
            </a:endParaRPr>
          </a:p>
          <a:p>
            <a:pPr algn="just"/>
            <a:r>
              <a:rPr lang="en-US" sz="2100" dirty="0" smtClean="0">
                <a:latin typeface="Sitka Display" panose="02000505000000020004" pitchFamily="2" charset="0"/>
              </a:rPr>
              <a:t>Test/train split: 85%/15%.</a:t>
            </a:r>
          </a:p>
          <a:p>
            <a:pPr algn="just"/>
            <a:r>
              <a:rPr lang="en-US" sz="2100" dirty="0" smtClean="0">
                <a:latin typeface="Sitka Display" panose="02000505000000020004" pitchFamily="2" charset="0"/>
              </a:rPr>
              <a:t>Hyper-parameters tuning: 5-fold </a:t>
            </a:r>
            <a:r>
              <a:rPr lang="en-US" sz="2100" dirty="0" smtClean="0">
                <a:latin typeface="Sitka Display" panose="02000505000000020004" pitchFamily="2" charset="0"/>
              </a:rPr>
              <a:t>CV.</a:t>
            </a:r>
            <a:endParaRPr lang="en-US" sz="2100" dirty="0" smtClean="0">
              <a:latin typeface="Sitka Display" panose="02000505000000020004" pitchFamily="2" charset="0"/>
            </a:endParaRPr>
          </a:p>
          <a:p>
            <a:pPr algn="just"/>
            <a:r>
              <a:rPr lang="en-US" sz="2100" dirty="0" smtClean="0">
                <a:latin typeface="Sitka Display" panose="02000505000000020004" pitchFamily="2" charset="0"/>
              </a:rPr>
              <a:t>The </a:t>
            </a:r>
            <a:r>
              <a:rPr lang="en-US" sz="2100" dirty="0">
                <a:latin typeface="Sitka Display" panose="02000505000000020004" pitchFamily="2" charset="0"/>
              </a:rPr>
              <a:t>best </a:t>
            </a:r>
            <a:r>
              <a:rPr lang="en-US" sz="2100" dirty="0" smtClean="0">
                <a:latin typeface="Sitka Display" panose="02000505000000020004" pitchFamily="2" charset="0"/>
              </a:rPr>
              <a:t>performance: </a:t>
            </a:r>
            <a:r>
              <a:rPr lang="en-US" sz="2100" dirty="0" smtClean="0">
                <a:latin typeface="Sitka Display" panose="02000505000000020004" pitchFamily="2" charset="0"/>
              </a:rPr>
              <a:t>NN (test </a:t>
            </a:r>
            <a:r>
              <a:rPr lang="en-US" sz="2100" dirty="0" smtClean="0">
                <a:latin typeface="Sitka Display" panose="02000505000000020004" pitchFamily="2" charset="0"/>
              </a:rPr>
              <a:t>score: 0.78), </a:t>
            </a:r>
            <a:r>
              <a:rPr lang="en-US" sz="2100" dirty="0">
                <a:latin typeface="Sitka Display" panose="02000505000000020004" pitchFamily="2" charset="0"/>
              </a:rPr>
              <a:t>followed by </a:t>
            </a:r>
            <a:r>
              <a:rPr lang="en-US" sz="2100" dirty="0" err="1">
                <a:latin typeface="Sitka Display" panose="02000505000000020004" pitchFamily="2" charset="0"/>
              </a:rPr>
              <a:t>LightGBM</a:t>
            </a:r>
            <a:r>
              <a:rPr lang="en-US" sz="2100" dirty="0">
                <a:latin typeface="Sitka Display" panose="02000505000000020004" pitchFamily="2" charset="0"/>
              </a:rPr>
              <a:t> with 0.74.</a:t>
            </a:r>
          </a:p>
          <a:p>
            <a:pPr algn="just"/>
            <a:r>
              <a:rPr lang="en-US" sz="2100" dirty="0">
                <a:latin typeface="Sitka Display" panose="02000505000000020004" pitchFamily="2" charset="0"/>
              </a:rPr>
              <a:t>Using a subset of variables doesn’t improve the overall result.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E2CC9E-302A-4500-B0E3-4BE84867E19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382435" y="1003687"/>
            <a:ext cx="4809565" cy="407670"/>
          </a:xfrm>
        </p:spPr>
        <p:txBody>
          <a:bodyPr/>
          <a:lstStyle/>
          <a:p>
            <a:pPr algn="ctr"/>
            <a:r>
              <a:rPr lang="en-US" dirty="0">
                <a:latin typeface="Sitka Heading" panose="02000505000000020004" pitchFamily="2" charset="0"/>
              </a:rPr>
              <a:t>a</a:t>
            </a:r>
            <a:r>
              <a:rPr lang="en-US" dirty="0" smtClean="0">
                <a:latin typeface="Sitka Heading" panose="02000505000000020004" pitchFamily="2" charset="0"/>
              </a:rPr>
              <a:t>nd feature engineering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4"/>
          <a:stretch/>
        </p:blipFill>
        <p:spPr>
          <a:xfrm>
            <a:off x="0" y="1694329"/>
            <a:ext cx="7415213" cy="3729231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 Placeholder 9">
                <a:extLst>
                  <a:ext uri="{FF2B5EF4-FFF2-40B4-BE49-F238E27FC236}">
                    <a16:creationId xmlns:a16="http://schemas.microsoft.com/office/drawing/2014/main" id="{FB2DFED1-D58A-4B73-9945-B3E8677945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102225" y="845614"/>
                <a:ext cx="3612775" cy="565743"/>
              </a:xfrm>
              <a:prstGeom prst="rect">
                <a:avLst/>
              </a:prstGeom>
            </p:spPr>
            <p:txBody>
              <a:bodyPr vert="horz" lIns="0" tIns="45720" rIns="0" bIns="45720" rtlCol="0" anchor="ctr">
                <a:normAutofit fontScale="55000" lnSpcReduction="20000"/>
              </a:bodyPr>
              <a:lstStyle>
                <a:lvl1pPr marL="0" indent="0" algn="l" defTabSz="914400" rtl="0" eaLnBrk="1" latinLnBrk="0" hangingPunct="1">
                  <a:lnSpc>
                    <a:spcPct val="15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000" kern="1200" spc="60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15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15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15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15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pc="3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itka Display" panose="02000505000000020004" pitchFamily="2" charset="0"/>
                  </a:rPr>
                  <a:t>Test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pc="300" dirty="0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pc="300" dirty="0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b="0" i="1" spc="300" dirty="0" smtClean="0"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pc="300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itka Display" panose="02000505000000020004" pitchFamily="2" charset="0"/>
                  </a:rPr>
                  <a:t> scores for different methods and subset of features</a:t>
                </a:r>
                <a:endParaRPr lang="en-US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itka Display" panose="02000505000000020004" pitchFamily="2" charset="0"/>
                </a:endParaRPr>
              </a:p>
            </p:txBody>
          </p:sp>
        </mc:Choice>
        <mc:Fallback xmlns="">
          <p:sp>
            <p:nvSpPr>
              <p:cNvPr id="11" name="Text Placeholder 9">
                <a:extLst>
                  <a:ext uri="{FF2B5EF4-FFF2-40B4-BE49-F238E27FC236}">
                    <a16:creationId xmlns:a16="http://schemas.microsoft.com/office/drawing/2014/main" id="{FB2DFED1-D58A-4B73-9945-B3E8677945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2225" y="845614"/>
                <a:ext cx="3612775" cy="565743"/>
              </a:xfrm>
              <a:prstGeom prst="rect">
                <a:avLst/>
              </a:prstGeom>
              <a:blipFill>
                <a:blip r:embed="rId3"/>
                <a:stretch>
                  <a:fillRect r="-843" b="-107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275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382435" y="0"/>
            <a:ext cx="4809565" cy="6858000"/>
          </a:xfrm>
          <a:prstGeom prst="rect">
            <a:avLst/>
          </a:prstGeom>
          <a:gradFill flip="none" rotWithShape="1">
            <a:gsLst>
              <a:gs pos="100000">
                <a:srgbClr val="313545"/>
              </a:gs>
              <a:gs pos="79000">
                <a:srgbClr val="313443"/>
              </a:gs>
              <a:gs pos="99000">
                <a:schemeClr val="accent3">
                  <a:lumMod val="70000"/>
                </a:schemeClr>
              </a:gs>
            </a:gsLst>
            <a:path path="rect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2434" y="365125"/>
            <a:ext cx="4809565" cy="573989"/>
          </a:xfrm>
        </p:spPr>
        <p:txBody>
          <a:bodyPr/>
          <a:lstStyle/>
          <a:p>
            <a:pPr algn="ctr"/>
            <a:r>
              <a:rPr lang="en-US" sz="2800" dirty="0" smtClean="0">
                <a:latin typeface="Sitka Heading" panose="02000505000000020004" pitchFamily="2" charset="0"/>
              </a:rPr>
              <a:t>Feature Importance</a:t>
            </a:r>
            <a:endParaRPr lang="en-US" sz="2800" dirty="0">
              <a:latin typeface="Sitka Heading" panose="02000505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6269" y="1625512"/>
            <a:ext cx="4531056" cy="4636392"/>
          </a:xfrm>
        </p:spPr>
        <p:txBody>
          <a:bodyPr wrap="square">
            <a:normAutofit/>
          </a:bodyPr>
          <a:lstStyle/>
          <a:p>
            <a:r>
              <a:rPr lang="en-US" sz="2400" dirty="0" smtClean="0"/>
              <a:t>5-fold </a:t>
            </a:r>
            <a:r>
              <a:rPr lang="en-US" sz="2400" dirty="0" smtClean="0"/>
              <a:t>cross-validation </a:t>
            </a:r>
            <a:r>
              <a:rPr lang="en-US" sz="2400" dirty="0" smtClean="0"/>
              <a:t>was </a:t>
            </a:r>
            <a:r>
              <a:rPr lang="en-US" sz="2400" dirty="0" smtClean="0"/>
              <a:t>used.</a:t>
            </a:r>
          </a:p>
          <a:p>
            <a:r>
              <a:rPr lang="en-US" sz="2400" dirty="0" smtClean="0"/>
              <a:t>Boxplot color:</a:t>
            </a:r>
            <a:endParaRPr lang="en-US" sz="2400" dirty="0"/>
          </a:p>
          <a:p>
            <a:pPr lvl="1"/>
            <a:r>
              <a:rPr lang="en-US" sz="2000" dirty="0" smtClean="0"/>
              <a:t>Red - </a:t>
            </a:r>
            <a:r>
              <a:rPr lang="en-US" sz="2000" dirty="0" smtClean="0"/>
              <a:t>positively </a:t>
            </a:r>
            <a:r>
              <a:rPr lang="en-US" sz="2000" dirty="0"/>
              <a:t>correlated with the outcome, </a:t>
            </a:r>
            <a:endParaRPr lang="en-US" sz="2000" dirty="0" smtClean="0"/>
          </a:p>
          <a:p>
            <a:pPr lvl="1"/>
            <a:r>
              <a:rPr lang="en-US" sz="2000" dirty="0" smtClean="0"/>
              <a:t>blue </a:t>
            </a:r>
            <a:r>
              <a:rPr lang="en-US" sz="2000" dirty="0"/>
              <a:t>- negative, </a:t>
            </a:r>
            <a:endParaRPr lang="en-US" sz="2000" dirty="0" smtClean="0"/>
          </a:p>
          <a:p>
            <a:pPr lvl="1"/>
            <a:r>
              <a:rPr lang="en-US" sz="2000" dirty="0" smtClean="0"/>
              <a:t>and </a:t>
            </a:r>
            <a:r>
              <a:rPr lang="en-US" sz="2000" dirty="0"/>
              <a:t>green - </a:t>
            </a:r>
            <a:r>
              <a:rPr lang="en-US" sz="2000" dirty="0" smtClean="0"/>
              <a:t>categorical </a:t>
            </a:r>
            <a:r>
              <a:rPr lang="en-US" sz="2000" dirty="0"/>
              <a:t>feature. </a:t>
            </a:r>
          </a:p>
          <a:p>
            <a:r>
              <a:rPr lang="en-US" sz="2400" dirty="0" smtClean="0"/>
              <a:t>The </a:t>
            </a:r>
            <a:r>
              <a:rPr lang="en-US" sz="2400" dirty="0"/>
              <a:t>spread of importance is </a:t>
            </a:r>
            <a:r>
              <a:rPr lang="en-US" sz="2400" dirty="0" smtClean="0"/>
              <a:t>small.</a:t>
            </a:r>
            <a:endParaRPr lang="en-US" sz="2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E2CC9E-302A-4500-B0E3-4BE84867E19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382433" y="1003687"/>
            <a:ext cx="4809565" cy="407670"/>
          </a:xfrm>
        </p:spPr>
        <p:txBody>
          <a:bodyPr/>
          <a:lstStyle/>
          <a:p>
            <a:pPr algn="ctr"/>
            <a:r>
              <a:rPr lang="en-US" dirty="0" smtClean="0">
                <a:latin typeface="Sitka Heading" panose="02000505000000020004" pitchFamily="2" charset="0"/>
              </a:rPr>
              <a:t>based on </a:t>
            </a:r>
            <a:r>
              <a:rPr lang="en-US" dirty="0" err="1" smtClean="0">
                <a:latin typeface="Sitka Heading" panose="02000505000000020004" pitchFamily="2" charset="0"/>
              </a:rPr>
              <a:t>LightGBM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 txBox="1">
            <a:spLocks/>
          </p:cNvSpPr>
          <p:nvPr/>
        </p:nvSpPr>
        <p:spPr>
          <a:xfrm>
            <a:off x="2097743" y="845614"/>
            <a:ext cx="3612775" cy="565743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itka Display" panose="02000505000000020004" pitchFamily="2" charset="0"/>
              </a:rPr>
              <a:t>Top 50 variables</a:t>
            </a:r>
            <a:endParaRPr lang="en-US" sz="1100" spc="300" dirty="0">
              <a:solidFill>
                <a:schemeClr val="tx1">
                  <a:lumMod val="85000"/>
                  <a:lumOff val="15000"/>
                </a:schemeClr>
              </a:solidFill>
              <a:latin typeface="Sitka Display" panose="02000505000000020004" pitchFamily="2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2"/>
          <a:stretch/>
        </p:blipFill>
        <p:spPr>
          <a:xfrm>
            <a:off x="-3934" y="1425387"/>
            <a:ext cx="7415213" cy="5042915"/>
          </a:xfrm>
        </p:spPr>
      </p:pic>
    </p:spTree>
    <p:extLst>
      <p:ext uri="{BB962C8B-B14F-4D97-AF65-F5344CB8AC3E}">
        <p14:creationId xmlns:p14="http://schemas.microsoft.com/office/powerpoint/2010/main" val="251610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73" r="1437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3821" y="1981200"/>
            <a:ext cx="6282519" cy="4316506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H</a:t>
            </a:r>
            <a:r>
              <a:rPr lang="en-US" spc="0" dirty="0" smtClean="0">
                <a:solidFill>
                  <a:schemeClr val="tx1"/>
                </a:solidFill>
                <a:latin typeface="Sitka Display" panose="02000505000000020004" pitchFamily="2" charset="0"/>
              </a:rPr>
              <a:t>ow </a:t>
            </a:r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much will I save per year? </a:t>
            </a:r>
            <a:endParaRPr lang="en-US" spc="0" dirty="0" smtClean="0">
              <a:solidFill>
                <a:schemeClr val="tx1"/>
              </a:solidFill>
              <a:latin typeface="Sitka Display" panose="02000505000000020004" pitchFamily="2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pc="0" dirty="0" smtClean="0">
                <a:solidFill>
                  <a:schemeClr val="tx1"/>
                </a:solidFill>
                <a:latin typeface="Sitka Display" panose="02000505000000020004" pitchFamily="2" charset="0"/>
              </a:rPr>
              <a:t>Is </a:t>
            </a:r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it worth the investment? </a:t>
            </a:r>
            <a:endParaRPr lang="en-US" spc="0" dirty="0" smtClean="0">
              <a:solidFill>
                <a:schemeClr val="tx1"/>
              </a:solidFill>
              <a:latin typeface="Sitka Display" panose="02000505000000020004" pitchFamily="2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pc="0" dirty="0" smtClean="0">
                <a:solidFill>
                  <a:schemeClr val="tx1"/>
                </a:solidFill>
                <a:latin typeface="Sitka Display" panose="02000505000000020004" pitchFamily="2" charset="0"/>
              </a:rPr>
              <a:t>What </a:t>
            </a:r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will allow to save </a:t>
            </a:r>
            <a:r>
              <a:rPr lang="en-US" spc="0" dirty="0" smtClean="0">
                <a:solidFill>
                  <a:schemeClr val="tx1"/>
                </a:solidFill>
                <a:latin typeface="Sitka Display" panose="02000505000000020004" pitchFamily="2" charset="0"/>
              </a:rPr>
              <a:t>more?</a:t>
            </a:r>
            <a:endParaRPr lang="en-US" spc="0" dirty="0">
              <a:solidFill>
                <a:schemeClr val="tx1"/>
              </a:solidFill>
              <a:latin typeface="Sitka Display" panose="02000505000000020004" pitchFamily="2" charset="0"/>
            </a:endParaRPr>
          </a:p>
          <a:p>
            <a:pPr algn="just"/>
            <a:endParaRPr lang="en-US" spc="0" dirty="0">
              <a:solidFill>
                <a:schemeClr val="tx1"/>
              </a:solidFill>
              <a:latin typeface="Sitka Display" panose="02000505000000020004" pitchFamily="2" charset="0"/>
            </a:endParaRPr>
          </a:p>
          <a:p>
            <a:pPr algn="just"/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The </a:t>
            </a:r>
            <a:r>
              <a:rPr lang="en-US" spc="0" dirty="0" smtClean="0">
                <a:solidFill>
                  <a:schemeClr val="tx1"/>
                </a:solidFill>
                <a:latin typeface="Sitka Display" panose="02000505000000020004" pitchFamily="2" charset="0"/>
              </a:rPr>
              <a:t>model </a:t>
            </a:r>
            <a:r>
              <a:rPr lang="en-US" spc="0" dirty="0">
                <a:solidFill>
                  <a:schemeClr val="tx1"/>
                </a:solidFill>
                <a:latin typeface="Sitka Display" panose="02000505000000020004" pitchFamily="2" charset="0"/>
              </a:rPr>
              <a:t>allows us to estimate how much more/less will a household consume under new parameters. </a:t>
            </a:r>
          </a:p>
          <a:p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8932"/>
            <a:ext cx="5251450" cy="1661297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smtClean="0">
                <a:latin typeface="Sitka Heading" panose="02000505000000020004" pitchFamily="2" charset="0"/>
              </a:rPr>
              <a:t>Business application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3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91" r="2810"/>
          <a:stretch/>
        </p:blipFill>
        <p:spPr>
          <a:xfrm flipH="1">
            <a:off x="0" y="-1"/>
            <a:ext cx="3210718" cy="418076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718" y="365125"/>
            <a:ext cx="8981282" cy="57398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Sitka Heading" panose="02000505000000020004" pitchFamily="2" charset="0"/>
              </a:rPr>
              <a:t>To estimate savings:</a:t>
            </a:r>
            <a:endParaRPr lang="en-US" dirty="0">
              <a:latin typeface="Sitka Heading" panose="02000505000000020004" pitchFamily="2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1858" y="1310185"/>
            <a:ext cx="8499142" cy="553674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000" dirty="0" smtClean="0">
                <a:latin typeface="Sitka Display" panose="02000505000000020004" pitchFamily="2" charset="0"/>
              </a:rPr>
              <a:t>Changing insulation from poor to good:</a:t>
            </a:r>
            <a:endParaRPr lang="en-US" sz="3000" b="1" dirty="0">
              <a:latin typeface="Sitka Display" panose="02000505000000020004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Absolute </a:t>
            </a: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savings:     1488.22 BTU</a:t>
            </a: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1.17 %</a:t>
            </a:r>
          </a:p>
          <a:p>
            <a:pPr marL="0" indent="0">
              <a:buNone/>
            </a:pPr>
            <a:r>
              <a:rPr lang="en-US" sz="3000" dirty="0">
                <a:latin typeface="Sitka Display" panose="02000505000000020004" pitchFamily="2" charset="0"/>
              </a:rPr>
              <a:t>Changing windows to energy star qualified: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Absolute savings:     1301.38 BTU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1.02 </a:t>
            </a:r>
            <a:r>
              <a:rPr lang="en-US" sz="3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endParaRPr lang="en-US" sz="3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000" dirty="0">
                <a:latin typeface="Sitka Display" panose="02000505000000020004" pitchFamily="2" charset="0"/>
              </a:rPr>
              <a:t>Changing main space heating equipment to newer one (same type):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Absolute savings:     1926.4 BTU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1.52 %</a:t>
            </a:r>
          </a:p>
          <a:p>
            <a:pPr marL="0" indent="0">
              <a:buNone/>
            </a:pPr>
            <a:r>
              <a:rPr lang="en-US" sz="3000" dirty="0">
                <a:latin typeface="Sitka Display" panose="02000505000000020004" pitchFamily="2" charset="0"/>
              </a:rPr>
              <a:t>Changing main space heating equipment from central furnace to heat </a:t>
            </a:r>
            <a:r>
              <a:rPr lang="en-US" sz="3000" dirty="0" smtClean="0">
                <a:latin typeface="Sitka Display" panose="02000505000000020004" pitchFamily="2" charset="0"/>
              </a:rPr>
              <a:t>:</a:t>
            </a:r>
            <a:endParaRPr lang="en-US" sz="3000" dirty="0">
              <a:latin typeface="Sitka Display" panose="02000505000000020004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Absolute savings:     8179.43 BTU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3000" dirty="0">
                <a:latin typeface="Courier New" panose="02070309020205020404" pitchFamily="49" charset="0"/>
                <a:cs typeface="Courier New" panose="02070309020205020404" pitchFamily="49" charset="0"/>
              </a:rPr>
              <a:t>Percentage savings:   </a:t>
            </a:r>
            <a:r>
              <a:rPr lang="en-US" sz="3000" b="1" dirty="0">
                <a:latin typeface="Courier New" panose="02070309020205020404" pitchFamily="49" charset="0"/>
                <a:cs typeface="Courier New" panose="02070309020205020404" pitchFamily="49" charset="0"/>
              </a:rPr>
              <a:t>6.44 %</a:t>
            </a:r>
          </a:p>
          <a:p>
            <a:pPr marL="0" indent="0" algn="just" fontAlgn="base">
              <a:buNone/>
            </a:pPr>
            <a:endParaRPr lang="en-US" dirty="0">
              <a:latin typeface="Sitka Display" panose="02000505000000020004" pitchFamily="2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202675" y="894527"/>
            <a:ext cx="8989325" cy="602177"/>
          </a:xfrm>
        </p:spPr>
        <p:txBody>
          <a:bodyPr>
            <a:normAutofit/>
          </a:bodyPr>
          <a:lstStyle/>
          <a:p>
            <a:pPr marL="342900" indent="-342900" algn="ctr">
              <a:buAutoNum type="arabicPeriod"/>
            </a:pPr>
            <a:r>
              <a:rPr lang="en-US" sz="1800" i="1" spc="0" dirty="0" smtClean="0">
                <a:latin typeface="Sitka Display" panose="02000505000000020004" pitchFamily="2" charset="0"/>
              </a:rPr>
              <a:t>Urban 2553 </a:t>
            </a:r>
            <a:r>
              <a:rPr lang="en-US" sz="1800" i="1" spc="0" dirty="0">
                <a:latin typeface="Sitka Display" panose="02000505000000020004" pitchFamily="2" charset="0"/>
              </a:rPr>
              <a:t>sq. ft. single family house located in </a:t>
            </a:r>
            <a:r>
              <a:rPr lang="en-US" sz="1800" i="1" spc="0" dirty="0" smtClean="0">
                <a:latin typeface="Sitka Display" panose="02000505000000020004" pitchFamily="2" charset="0"/>
              </a:rPr>
              <a:t>very cold climate</a:t>
            </a:r>
            <a:endParaRPr lang="en-US" sz="1800" i="1" spc="0" dirty="0">
              <a:latin typeface="Sitka Display" panose="02000505000000020004" pitchFamily="2" charset="0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"/>
            <a:ext cx="3202675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6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33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16c05727-aa75-4e4a-9b5f-8a80a1165891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433</Words>
  <Application>Microsoft Office PowerPoint</Application>
  <PresentationFormat>Widescreen</PresentationFormat>
  <Paragraphs>120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Bebas</vt:lpstr>
      <vt:lpstr>Calibri</vt:lpstr>
      <vt:lpstr>Calibri Light</vt:lpstr>
      <vt:lpstr>Cambria Math</vt:lpstr>
      <vt:lpstr>Courier New</vt:lpstr>
      <vt:lpstr>Gill Sans</vt:lpstr>
      <vt:lpstr>Gill Sans Light</vt:lpstr>
      <vt:lpstr>Sitka Display</vt:lpstr>
      <vt:lpstr>Sitka Heading</vt:lpstr>
      <vt:lpstr>Wingdings</vt:lpstr>
      <vt:lpstr>Office Theme</vt:lpstr>
      <vt:lpstr>Predicting residential energy consumption based on attributes of the house</vt:lpstr>
      <vt:lpstr>Potential clients:</vt:lpstr>
      <vt:lpstr>Data wrangling</vt:lpstr>
      <vt:lpstr>smart thermostats:</vt:lpstr>
      <vt:lpstr>Owner occupied or rented</vt:lpstr>
      <vt:lpstr>Modeling</vt:lpstr>
      <vt:lpstr>Feature Importance</vt:lpstr>
      <vt:lpstr>Business application</vt:lpstr>
      <vt:lpstr>To estimate savings:</vt:lpstr>
      <vt:lpstr>To estimate savings:</vt:lpstr>
      <vt:lpstr>To contractors:</vt:lpstr>
      <vt:lpstr>to real estate brokers: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2019-12-19T23:40:03Z</dcterms:created>
  <dcterms:modified xsi:type="dcterms:W3CDTF">2019-12-24T05:51:27Z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